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57" r:id="rId6"/>
    <p:sldId id="258" r:id="rId7"/>
    <p:sldId id="259" r:id="rId8"/>
    <p:sldId id="260" r:id="rId9"/>
    <p:sldId id="261" r:id="rId10"/>
    <p:sldId id="262" r:id="rId11"/>
    <p:sldId id="263"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1259276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37650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3334688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id-ID"/>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997E6B2-141F-4B42-9CB7-950EA4E4DC88}" type="slidenum">
              <a:rPr lang="id-ID" smtClean="0"/>
              <a:t>‹#›</a:t>
            </a:fld>
            <a:endParaRPr lang="id-ID"/>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2A8BAB-23E9-4095-890D-3D0D518B8935}" type="datetimeFigureOut">
              <a:rPr lang="id-ID" smtClean="0"/>
              <a:t>03/11/2024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997E6B2-141F-4B42-9CB7-950EA4E4DC88}" type="slidenum">
              <a:rPr lang="id-ID" smtClean="0"/>
              <a:t>‹#›</a:t>
            </a:fld>
            <a:endParaRPr lang="id-ID"/>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2A8BAB-23E9-4095-890D-3D0D518B8935}" type="datetimeFigureOut">
              <a:rPr lang="id-ID" smtClean="0"/>
              <a:t>03/11/2024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997E6B2-141F-4B42-9CB7-950EA4E4DC88}" type="slidenum">
              <a:rPr lang="id-ID" smtClean="0"/>
              <a:t>‹#›</a:t>
            </a:fld>
            <a:endParaRPr lang="id-ID"/>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A8BAB-23E9-4095-890D-3D0D518B8935}" type="datetimeFigureOut">
              <a:rPr lang="id-ID" smtClean="0"/>
              <a:t>03/11/2024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1723317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52A8BAB-23E9-4095-890D-3D0D518B8935}" type="datetimeFigureOut">
              <a:rPr lang="id-ID" smtClean="0"/>
              <a:t>03/11/2024</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997E6B2-141F-4B42-9CB7-950EA4E4DC88}"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52A8BAB-23E9-4095-890D-3D0D518B8935}" type="datetimeFigureOut">
              <a:rPr lang="id-ID" smtClean="0"/>
              <a:t>03/11/2024</a:t>
            </a:fld>
            <a:endParaRPr lang="id-ID"/>
          </a:p>
        </p:txBody>
      </p:sp>
      <p:sp>
        <p:nvSpPr>
          <p:cNvPr id="9" name="Slide Number Placeholder 8"/>
          <p:cNvSpPr>
            <a:spLocks noGrp="1"/>
          </p:cNvSpPr>
          <p:nvPr>
            <p:ph type="sldNum" sz="quarter" idx="15"/>
          </p:nvPr>
        </p:nvSpPr>
        <p:spPr/>
        <p:txBody>
          <a:bodyPr rtlCol="0"/>
          <a:lstStyle/>
          <a:p>
            <a:fld id="{B997E6B2-141F-4B42-9CB7-950EA4E4DC88}"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997E6B2-141F-4B42-9CB7-950EA4E4DC88}"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52A8BAB-23E9-4095-890D-3D0D518B8935}" type="datetimeFigureOut">
              <a:rPr lang="id-ID" smtClean="0"/>
              <a:t>03/11/2024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997E6B2-141F-4B42-9CB7-950EA4E4DC88}"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52A8BAB-23E9-4095-890D-3D0D518B8935}" type="datetimeFigureOut">
              <a:rPr lang="id-ID" smtClean="0"/>
              <a:t>03/11/2024</a:t>
            </a:fld>
            <a:endParaRPr lang="id-ID"/>
          </a:p>
        </p:txBody>
      </p:sp>
      <p:sp>
        <p:nvSpPr>
          <p:cNvPr id="7" name="Slide Number Placeholder 6"/>
          <p:cNvSpPr>
            <a:spLocks noGrp="1"/>
          </p:cNvSpPr>
          <p:nvPr>
            <p:ph type="sldNum" sz="quarter" idx="11"/>
          </p:nvPr>
        </p:nvSpPr>
        <p:spPr/>
        <p:txBody>
          <a:bodyPr rtlCol="0"/>
          <a:lstStyle/>
          <a:p>
            <a:fld id="{B997E6B2-141F-4B42-9CB7-950EA4E4DC88}"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A8BAB-23E9-4095-890D-3D0D518B8935}" type="datetimeFigureOut">
              <a:rPr lang="id-ID" smtClean="0"/>
              <a:t>03/11/2024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36584286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52A8BAB-23E9-4095-890D-3D0D518B8935}" type="datetimeFigureOut">
              <a:rPr lang="id-ID" smtClean="0"/>
              <a:t>03/11/2024</a:t>
            </a:fld>
            <a:endParaRPr lang="id-ID"/>
          </a:p>
        </p:txBody>
      </p:sp>
      <p:sp>
        <p:nvSpPr>
          <p:cNvPr id="22" name="Slide Number Placeholder 21"/>
          <p:cNvSpPr>
            <a:spLocks noGrp="1"/>
          </p:cNvSpPr>
          <p:nvPr>
            <p:ph type="sldNum" sz="quarter" idx="15"/>
          </p:nvPr>
        </p:nvSpPr>
        <p:spPr/>
        <p:txBody>
          <a:bodyPr rtlCol="0"/>
          <a:lstStyle/>
          <a:p>
            <a:fld id="{B997E6B2-141F-4B42-9CB7-950EA4E4DC88}"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52A8BAB-23E9-4095-890D-3D0D518B8935}" type="datetimeFigureOut">
              <a:rPr lang="id-ID" smtClean="0"/>
              <a:t>03/11/2024</a:t>
            </a:fld>
            <a:endParaRPr lang="id-ID"/>
          </a:p>
        </p:txBody>
      </p:sp>
      <p:sp>
        <p:nvSpPr>
          <p:cNvPr id="18" name="Slide Number Placeholder 17"/>
          <p:cNvSpPr>
            <a:spLocks noGrp="1"/>
          </p:cNvSpPr>
          <p:nvPr>
            <p:ph type="sldNum" sz="quarter" idx="11"/>
          </p:nvPr>
        </p:nvSpPr>
        <p:spPr/>
        <p:txBody>
          <a:bodyPr rtlCol="0"/>
          <a:lstStyle/>
          <a:p>
            <a:fld id="{B997E6B2-141F-4B42-9CB7-950EA4E4DC88}"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52A8BAB-23E9-4095-890D-3D0D518B8935}" type="datetimeFigureOut">
              <a:rPr lang="id-ID" smtClean="0"/>
              <a:t>03/11/2024</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B997E6B2-141F-4B42-9CB7-950EA4E4DC88}"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52A8BAB-23E9-4095-890D-3D0D518B8935}" type="datetimeFigureOut">
              <a:rPr lang="id-ID" smtClean="0"/>
              <a:t>03/11/2024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2A8BAB-23E9-4095-890D-3D0D518B8935}" type="datetimeFigureOut">
              <a:rPr lang="id-ID" smtClean="0"/>
              <a:t>03/11/2024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17977691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A8BAB-23E9-4095-890D-3D0D518B8935}" type="datetimeFigureOut">
              <a:rPr lang="id-ID" smtClean="0"/>
              <a:t>03/11/2024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B997E6B2-141F-4B42-9CB7-950EA4E4DC88}" type="slidenum">
              <a:rPr lang="id-ID" smtClean="0"/>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A8BAB-23E9-4095-890D-3D0D518B8935}" type="datetimeFigureOut">
              <a:rPr lang="id-ID" smtClean="0"/>
              <a:t>03/11/2024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997E6B2-141F-4B42-9CB7-950EA4E4DC88}"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052A8BAB-23E9-4095-890D-3D0D518B8935}" type="datetimeFigureOut">
              <a:rPr lang="id-ID" smtClean="0"/>
              <a:t>03/11/2024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1804279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052A8BAB-23E9-4095-890D-3D0D518B8935}" type="datetimeFigureOut">
              <a:rPr lang="id-ID" smtClean="0"/>
              <a:t>03/11/2024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2808510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A8BAB-23E9-4095-890D-3D0D518B8935}" type="datetimeFigureOut">
              <a:rPr lang="id-ID" smtClean="0"/>
              <a:t>03/11/2024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4488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247434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A8BAB-23E9-4095-890D-3D0D518B8935}" type="datetimeFigureOut">
              <a:rPr lang="id-ID" smtClean="0"/>
              <a:t>03/11/2024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997E6B2-141F-4B42-9CB7-950EA4E4DC88}" type="slidenum">
              <a:rPr lang="id-ID" smtClean="0"/>
              <a:t>‹#›</a:t>
            </a:fld>
            <a:endParaRPr lang="id-ID"/>
          </a:p>
        </p:txBody>
      </p:sp>
    </p:spTree>
    <p:extLst>
      <p:ext uri="{BB962C8B-B14F-4D97-AF65-F5344CB8AC3E}">
        <p14:creationId xmlns:p14="http://schemas.microsoft.com/office/powerpoint/2010/main" val="2436344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2A8BAB-23E9-4095-890D-3D0D518B8935}" type="datetimeFigureOut">
              <a:rPr lang="id-ID" smtClean="0"/>
              <a:t>03/11/2024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97E6B2-141F-4B42-9CB7-950EA4E4DC88}" type="slidenum">
              <a:rPr lang="id-ID" smtClean="0"/>
              <a:t>‹#›</a:t>
            </a:fld>
            <a:endParaRPr lang="id-ID"/>
          </a:p>
        </p:txBody>
      </p:sp>
    </p:spTree>
    <p:extLst>
      <p:ext uri="{BB962C8B-B14F-4D97-AF65-F5344CB8AC3E}">
        <p14:creationId xmlns:p14="http://schemas.microsoft.com/office/powerpoint/2010/main" val="3949103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52A8BAB-23E9-4095-890D-3D0D518B8935}" type="datetimeFigureOut">
              <a:rPr lang="id-ID" smtClean="0"/>
              <a:t>03/11/2024</a:t>
            </a:fld>
            <a:endParaRPr lang="id-ID"/>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id-ID"/>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997E6B2-141F-4B42-9CB7-950EA4E4DC8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52A8BAB-23E9-4095-890D-3D0D518B8935}" type="datetimeFigureOut">
              <a:rPr lang="id-ID" smtClean="0"/>
              <a:t>03/11/2024</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997E6B2-141F-4B42-9CB7-950EA4E4DC8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52A8BAB-23E9-4095-890D-3D0D518B8935}" type="datetimeFigureOut">
              <a:rPr lang="id-ID" smtClean="0"/>
              <a:t>03/11/2024</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997E6B2-141F-4B42-9CB7-950EA4E4DC88}" type="slidenum">
              <a:rPr lang="id-ID" smtClean="0"/>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39.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own Arrow Callout 4"/>
          <p:cNvSpPr/>
          <p:nvPr/>
        </p:nvSpPr>
        <p:spPr>
          <a:xfrm>
            <a:off x="695934" y="836712"/>
            <a:ext cx="5172209" cy="2880320"/>
          </a:xfrm>
          <a:prstGeom prst="downArrowCallou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id-ID" sz="3200" b="1" dirty="0" smtClean="0">
                <a:solidFill>
                  <a:schemeClr val="bg1"/>
                </a:solidFill>
                <a:latin typeface="Footlight MT Light" pitchFamily="18" charset="0"/>
              </a:rPr>
              <a:t>Akuntansi </a:t>
            </a:r>
            <a:r>
              <a:rPr lang="id-ID" sz="3200" b="1" dirty="0" smtClean="0">
                <a:solidFill>
                  <a:schemeClr val="bg1"/>
                </a:solidFill>
                <a:latin typeface="Footlight MT Light" pitchFamily="18" charset="0"/>
              </a:rPr>
              <a:t>Keuangan </a:t>
            </a:r>
          </a:p>
          <a:p>
            <a:pPr algn="ctr"/>
            <a:r>
              <a:rPr lang="id-ID" sz="3200" b="1" dirty="0" smtClean="0">
                <a:solidFill>
                  <a:schemeClr val="bg1"/>
                </a:solidFill>
                <a:latin typeface="Footlight MT Light" pitchFamily="18" charset="0"/>
              </a:rPr>
              <a:t>Maryati Rahayu, SE, MM</a:t>
            </a:r>
            <a:endParaRPr lang="id-ID" sz="3200" b="1" dirty="0">
              <a:solidFill>
                <a:schemeClr val="bg1"/>
              </a:solidFill>
              <a:latin typeface="Footlight MT Light" pitchFamily="18" charset="0"/>
            </a:endParaRPr>
          </a:p>
        </p:txBody>
      </p:sp>
      <p:sp>
        <p:nvSpPr>
          <p:cNvPr id="6" name="Oval 5"/>
          <p:cNvSpPr/>
          <p:nvPr/>
        </p:nvSpPr>
        <p:spPr>
          <a:xfrm>
            <a:off x="755576" y="4365104"/>
            <a:ext cx="4176464" cy="1944216"/>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b="1" dirty="0" smtClean="0">
                <a:solidFill>
                  <a:srgbClr val="C00000"/>
                </a:solidFill>
                <a:latin typeface="Bradley Hand ITC" pitchFamily="66" charset="0"/>
              </a:rPr>
              <a:t>Piutang Wesel (Notes Receivable)</a:t>
            </a:r>
            <a:endParaRPr lang="id-ID" sz="3200" b="1" dirty="0">
              <a:solidFill>
                <a:srgbClr val="C00000"/>
              </a:solidFill>
              <a:latin typeface="Bradley Hand ITC" pitchFamily="66" charset="0"/>
            </a:endParaRPr>
          </a:p>
        </p:txBody>
      </p:sp>
    </p:spTree>
    <p:extLst>
      <p:ext uri="{BB962C8B-B14F-4D97-AF65-F5344CB8AC3E}">
        <p14:creationId xmlns:p14="http://schemas.microsoft.com/office/powerpoint/2010/main" val="4276594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id-ID" b="1" dirty="0"/>
              <a:t>Surat Wesel</a:t>
            </a:r>
            <a:r>
              <a:rPr lang="id-ID" dirty="0"/>
              <a:t> </a:t>
            </a:r>
            <a:r>
              <a:rPr lang="id-ID" dirty="0" smtClean="0"/>
              <a:t> </a:t>
            </a:r>
            <a:r>
              <a:rPr lang="id-ID" dirty="0"/>
              <a:t>Surat perintah yang dibuat oleh kreditur yang ditujukan kepada debitur untuk membayar sejumlah uang tertentu pada tanggal tertentu sebagaimana disebutkan dalam surat wesel tersebut.</a:t>
            </a:r>
          </a:p>
          <a:p>
            <a:r>
              <a:rPr lang="id-ID" b="1" dirty="0"/>
              <a:t>Surat Promes</a:t>
            </a:r>
            <a:r>
              <a:rPr lang="id-ID" dirty="0"/>
              <a:t>  Surat kesanggupan untuk membayar sejumlah uang tertentu pada tanggal tertentu sebagaimana disebutkan dalam surat proses tersebut.</a:t>
            </a:r>
          </a:p>
          <a:p>
            <a:r>
              <a:rPr lang="id-ID" dirty="0"/>
              <a:t>Apabila surat pengakuan berutang tersebut dibuat setelah adanya permintaan dari yang berpiutang, maka surat tersebut disebut </a:t>
            </a:r>
            <a:r>
              <a:rPr lang="id-ID" b="1" dirty="0"/>
              <a:t>Surat Aksep</a:t>
            </a:r>
            <a:endParaRPr lang="id-ID" dirty="0"/>
          </a:p>
          <a:p>
            <a:endParaRPr lang="id-ID" dirty="0"/>
          </a:p>
        </p:txBody>
      </p:sp>
      <p:sp>
        <p:nvSpPr>
          <p:cNvPr id="2" name="Title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lstStyle/>
          <a:p>
            <a:r>
              <a:rPr lang="id-ID" dirty="0" smtClean="0"/>
              <a:t>Piutang Wesel</a:t>
            </a:r>
            <a:endParaRPr lang="id-ID" dirty="0"/>
          </a:p>
        </p:txBody>
      </p:sp>
    </p:spTree>
    <p:extLst>
      <p:ext uri="{BB962C8B-B14F-4D97-AF65-F5344CB8AC3E}">
        <p14:creationId xmlns:p14="http://schemas.microsoft.com/office/powerpoint/2010/main" val="207585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buClrTx/>
            </a:pPr>
            <a:r>
              <a:rPr lang="id-ID" dirty="0"/>
              <a:t>Jangka waktu jatuh tempo wesel dapat dinyatakan dalam hari, walaupun ada juga yang dinyatakan dalam bulan. Tingkat bunga yang dicantumkan dalam wesel biasanya berlaku untuk satu tahun.</a:t>
            </a:r>
          </a:p>
          <a:p>
            <a:pPr>
              <a:buClrTx/>
            </a:pPr>
            <a:endParaRPr lang="id-ID" dirty="0"/>
          </a:p>
          <a:p>
            <a:pPr>
              <a:buClrTx/>
            </a:pPr>
            <a:r>
              <a:rPr lang="id-ID" dirty="0"/>
              <a:t>Perusahaan yang memiliki wesel dapat menguangkan dengan dua cara :</a:t>
            </a:r>
          </a:p>
          <a:p>
            <a:pPr marL="457200" lvl="0" indent="-457200">
              <a:buClr>
                <a:srgbClr val="C00000"/>
              </a:buClr>
              <a:buFont typeface="+mj-lt"/>
              <a:buAutoNum type="arabicPeriod"/>
            </a:pPr>
            <a:r>
              <a:rPr lang="id-ID" dirty="0"/>
              <a:t>Pada saat jatuh tempo kepada perusahaan atau orang yang menerbitkan wesel atau pihak yang ditunjuk</a:t>
            </a:r>
          </a:p>
          <a:p>
            <a:pPr marL="457200" lvl="0" indent="-457200">
              <a:buClr>
                <a:srgbClr val="C00000"/>
              </a:buClr>
              <a:buFont typeface="+mj-lt"/>
              <a:buAutoNum type="arabicPeriod"/>
            </a:pPr>
            <a:r>
              <a:rPr lang="id-ID" dirty="0"/>
              <a:t>Sebelum jatuh tempo dengan mendiskontokan kepada bank</a:t>
            </a:r>
          </a:p>
        </p:txBody>
      </p:sp>
      <p:sp>
        <p:nvSpPr>
          <p:cNvPr id="3" name="Title 2"/>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id-ID" dirty="0" smtClean="0"/>
              <a:t>sambungan</a:t>
            </a:r>
            <a:endParaRPr lang="id-ID" dirty="0"/>
          </a:p>
        </p:txBody>
      </p:sp>
    </p:spTree>
    <p:extLst>
      <p:ext uri="{BB962C8B-B14F-4D97-AF65-F5344CB8AC3E}">
        <p14:creationId xmlns:p14="http://schemas.microsoft.com/office/powerpoint/2010/main" val="865886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Clr>
                <a:srgbClr val="00B050"/>
              </a:buClr>
            </a:pPr>
            <a:r>
              <a:rPr lang="id-ID" dirty="0"/>
              <a:t>Apabila sebelum jatuh tempo, perusahaan memerlukan uang, wesel yang dimiliki dapat dijual kepada bank atau pihak lain. Dalam hal ini penerima wesel melakukan endosemen terhadap weselnya. Bank akan menerima imbalan yang disebut Diskonto.</a:t>
            </a:r>
          </a:p>
          <a:p>
            <a:pPr>
              <a:buClr>
                <a:srgbClr val="00B050"/>
              </a:buClr>
            </a:pPr>
            <a:r>
              <a:rPr lang="id-ID" dirty="0"/>
              <a:t>Diskonto adalah bunga yang diperhitungkan dimuka. Diskonto dihitung berdasarkan nilai pada saat jatuh tempo dan jangka waktunya adalah antara saat wesel diserahkan kepada bank sampai dengan tanggal jatuh tempo.</a:t>
            </a:r>
          </a:p>
          <a:p>
            <a:pPr>
              <a:buClr>
                <a:srgbClr val="00B050"/>
              </a:buClr>
            </a:pPr>
            <a:r>
              <a:rPr lang="id-ID" dirty="0"/>
              <a:t>Tingkat diskonto yang dibebankan biasanya lebih besar dari pada tingkat bunga yang dicantumkan dalam wesel.</a:t>
            </a:r>
          </a:p>
          <a:p>
            <a:pPr>
              <a:buClr>
                <a:srgbClr val="00B050"/>
              </a:buClr>
            </a:pPr>
            <a:endParaRPr lang="id-ID" dirty="0"/>
          </a:p>
        </p:txBody>
      </p:sp>
      <p:sp>
        <p:nvSpPr>
          <p:cNvPr id="3" name="Title 2"/>
          <p:cNvSpPr>
            <a:spLocks noGrp="1"/>
          </p:cNvSpPr>
          <p:nvPr>
            <p:ph type="title"/>
          </p:nvPr>
        </p:nvSpPr>
        <p:spPr/>
        <p:txBody>
          <a:bodyPr/>
          <a:lstStyle/>
          <a:p>
            <a:r>
              <a:rPr lang="id-ID" dirty="0" smtClean="0"/>
              <a:t>sambungan</a:t>
            </a:r>
            <a:endParaRPr lang="id-ID" dirty="0"/>
          </a:p>
        </p:txBody>
      </p:sp>
    </p:spTree>
    <p:extLst>
      <p:ext uri="{BB962C8B-B14F-4D97-AF65-F5344CB8AC3E}">
        <p14:creationId xmlns:p14="http://schemas.microsoft.com/office/powerpoint/2010/main" val="2718226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buClr>
                <a:srgbClr val="FF0000"/>
              </a:buClr>
            </a:pPr>
            <a:r>
              <a:rPr lang="id-ID" dirty="0"/>
              <a:t>Piutang Wesel tidak berbunga	 merupakan piutang wesel yang tidak membebani bunga kepada pihak debitur. Dengan demikian pada tanggal jatuh tempo, jumlah uang yang diterima oleh pemegang wesel adalah sebesar nilai nominal.</a:t>
            </a:r>
          </a:p>
          <a:p>
            <a:pPr lvl="0">
              <a:buClr>
                <a:srgbClr val="FF0000"/>
              </a:buClr>
            </a:pPr>
            <a:r>
              <a:rPr lang="id-ID" dirty="0"/>
              <a:t>Piutang Wesel berbunga	 Jumlah uang yang diterima oleh pemegang wesel atau promes pada tanggal jatuh tempo adalah sebesar nilai nominal ditambah dengan bunga yang biasanya dinyatakan dalam prosentase.</a:t>
            </a:r>
          </a:p>
          <a:p>
            <a:endParaRPr lang="id-ID" dirty="0"/>
          </a:p>
        </p:txBody>
      </p:sp>
      <p:sp>
        <p:nvSpPr>
          <p:cNvPr id="3" name="Title 2"/>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id-ID" b="1" dirty="0"/>
              <a:t>Jenis Piutang </a:t>
            </a:r>
            <a:r>
              <a:rPr lang="id-ID" b="1" dirty="0" smtClean="0"/>
              <a:t>Wesel</a:t>
            </a:r>
            <a:endParaRPr lang="id-ID" dirty="0"/>
          </a:p>
        </p:txBody>
      </p:sp>
    </p:spTree>
    <p:extLst>
      <p:ext uri="{BB962C8B-B14F-4D97-AF65-F5344CB8AC3E}">
        <p14:creationId xmlns:p14="http://schemas.microsoft.com/office/powerpoint/2010/main" val="3257132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7504" y="332656"/>
            <a:ext cx="7467600" cy="562074"/>
          </a:xfrm>
        </p:spPr>
        <p:style>
          <a:lnRef idx="1">
            <a:schemeClr val="dk1"/>
          </a:lnRef>
          <a:fillRef idx="2">
            <a:schemeClr val="dk1"/>
          </a:fillRef>
          <a:effectRef idx="1">
            <a:schemeClr val="dk1"/>
          </a:effectRef>
          <a:fontRef idx="minor">
            <a:schemeClr val="dk1"/>
          </a:fontRef>
        </p:style>
        <p:txBody>
          <a:bodyPr/>
          <a:lstStyle/>
          <a:p>
            <a:pPr algn="ctr"/>
            <a:r>
              <a:rPr lang="id-ID" b="1" dirty="0" smtClean="0">
                <a:solidFill>
                  <a:srgbClr val="FF0000"/>
                </a:solidFill>
              </a:rPr>
              <a:t>ilustrasi</a:t>
            </a:r>
            <a:endParaRPr lang="id-ID" b="1" dirty="0">
              <a:solidFill>
                <a:srgbClr val="FF0000"/>
              </a:solidFill>
            </a:endParaRPr>
          </a:p>
        </p:txBody>
      </p:sp>
      <p:sp>
        <p:nvSpPr>
          <p:cNvPr id="2" name="Content Placeholder 1"/>
          <p:cNvSpPr>
            <a:spLocks noGrp="1"/>
          </p:cNvSpPr>
          <p:nvPr>
            <p:ph sz="quarter" idx="1"/>
          </p:nvPr>
        </p:nvSpPr>
        <p:spPr>
          <a:xfrm>
            <a:off x="755576" y="1196752"/>
            <a:ext cx="7416824" cy="4968552"/>
          </a:xfrm>
        </p:spPr>
        <p:style>
          <a:lnRef idx="1">
            <a:schemeClr val="accent6"/>
          </a:lnRef>
          <a:fillRef idx="2">
            <a:schemeClr val="accent6"/>
          </a:fillRef>
          <a:effectRef idx="1">
            <a:schemeClr val="accent6"/>
          </a:effectRef>
          <a:fontRef idx="minor">
            <a:schemeClr val="dk1"/>
          </a:fontRef>
        </p:style>
        <p:txBody>
          <a:bodyPr>
            <a:normAutofit/>
          </a:bodyPr>
          <a:lstStyle/>
          <a:p>
            <a:pPr algn="just"/>
            <a:r>
              <a:rPr lang="id-ID" dirty="0"/>
              <a:t>Tanggal 1 April    CV Suka Kamu menarik wesel berbunga 6% atas penjualan barang dagangan kepada Tn Ikras sebesar Rp 2.500.0000,-  . Wesel tersebut jatuh tempo tanggal 1 Juli </a:t>
            </a:r>
          </a:p>
          <a:p>
            <a:pPr algn="just"/>
            <a:r>
              <a:rPr lang="id-ID" dirty="0"/>
              <a:t>Tanggal 1 Mei , CV Suka Kamu mendiskontokan wesel tersebut kepada BigBank dengan tingkat diskonto 8%</a:t>
            </a:r>
          </a:p>
          <a:p>
            <a:pPr marL="0" indent="0">
              <a:buNone/>
            </a:pPr>
            <a:endParaRPr lang="id-ID" dirty="0"/>
          </a:p>
          <a:p>
            <a:pPr marL="0" indent="0">
              <a:buNone/>
            </a:pPr>
            <a:r>
              <a:rPr lang="id-ID" b="1" dirty="0"/>
              <a:t>Diminta :</a:t>
            </a:r>
            <a:endParaRPr lang="id-ID" dirty="0"/>
          </a:p>
          <a:p>
            <a:r>
              <a:rPr lang="id-ID" dirty="0"/>
              <a:t>Jurnal pendiskontoan wesel tersebut serta perhitungannya</a:t>
            </a:r>
          </a:p>
        </p:txBody>
      </p:sp>
    </p:spTree>
    <p:extLst>
      <p:ext uri="{BB962C8B-B14F-4D97-AF65-F5344CB8AC3E}">
        <p14:creationId xmlns:p14="http://schemas.microsoft.com/office/powerpoint/2010/main" val="4092166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412776"/>
            <a:ext cx="8568952" cy="4104455"/>
          </a:xfrm>
          <a:prstGeom prst="rect">
            <a:avLst/>
          </a:prstGeom>
          <a:ln/>
          <a:extLst/>
        </p:spPr>
        <p:style>
          <a:lnRef idx="1">
            <a:schemeClr val="accent2"/>
          </a:lnRef>
          <a:fillRef idx="2">
            <a:schemeClr val="accent2"/>
          </a:fillRef>
          <a:effectRef idx="1">
            <a:schemeClr val="accent2"/>
          </a:effectRef>
          <a:fontRef idx="minor">
            <a:schemeClr val="dk1"/>
          </a:fontRef>
        </p:style>
      </p:pic>
      <p:sp>
        <p:nvSpPr>
          <p:cNvPr id="4" name="Title 3"/>
          <p:cNvSpPr>
            <a:spLocks noGrp="1"/>
          </p:cNvSpPr>
          <p:nvPr>
            <p:ph type="title"/>
          </p:nvPr>
        </p:nvSpPr>
        <p:spPr>
          <a:xfrm>
            <a:off x="611560" y="404664"/>
            <a:ext cx="3682752" cy="564672"/>
          </a:xfrm>
        </p:spPr>
        <p:style>
          <a:lnRef idx="3">
            <a:schemeClr val="lt1"/>
          </a:lnRef>
          <a:fillRef idx="1">
            <a:schemeClr val="accent4"/>
          </a:fillRef>
          <a:effectRef idx="1">
            <a:schemeClr val="accent4"/>
          </a:effectRef>
          <a:fontRef idx="minor">
            <a:schemeClr val="lt1"/>
          </a:fontRef>
        </p:style>
        <p:txBody>
          <a:bodyPr>
            <a:normAutofit fontScale="90000"/>
          </a:bodyPr>
          <a:lstStyle/>
          <a:p>
            <a:pPr algn="ctr"/>
            <a:r>
              <a:rPr lang="id-ID" b="1" dirty="0" smtClean="0">
                <a:solidFill>
                  <a:schemeClr val="bg1"/>
                </a:solidFill>
              </a:rPr>
              <a:t>Jawaban</a:t>
            </a:r>
            <a:endParaRPr lang="id-ID" b="1" dirty="0">
              <a:solidFill>
                <a:schemeClr val="bg1"/>
              </a:solidFill>
            </a:endParaRPr>
          </a:p>
        </p:txBody>
      </p:sp>
      <p:sp>
        <p:nvSpPr>
          <p:cNvPr id="5" name="Curved Up Arrow 4"/>
          <p:cNvSpPr/>
          <p:nvPr/>
        </p:nvSpPr>
        <p:spPr>
          <a:xfrm>
            <a:off x="827584" y="5661248"/>
            <a:ext cx="7416824" cy="100811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3683339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7" y="548680"/>
            <a:ext cx="8352928" cy="5749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1669445"/>
      </p:ext>
    </p:extLst>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Hardcover">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3.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themeOverride>
</file>

<file path=ppt/theme/themeOverride3.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244</TotalTime>
  <Words>295</Words>
  <Application>Microsoft Office PowerPoint</Application>
  <PresentationFormat>On-screen Show (4:3)</PresentationFormat>
  <Paragraphs>27</Paragraphs>
  <Slides>8</Slides>
  <Notes>0</Notes>
  <HiddenSlides>0</HiddenSlides>
  <MMClips>0</MMClips>
  <ScaleCrop>false</ScaleCrop>
  <HeadingPairs>
    <vt:vector size="4" baseType="variant">
      <vt:variant>
        <vt:lpstr>Theme</vt:lpstr>
      </vt:variant>
      <vt:variant>
        <vt:i4>4</vt:i4>
      </vt:variant>
      <vt:variant>
        <vt:lpstr>Slide Titles</vt:lpstr>
      </vt:variant>
      <vt:variant>
        <vt:i4>8</vt:i4>
      </vt:variant>
    </vt:vector>
  </HeadingPairs>
  <TitlesOfParts>
    <vt:vector size="12" baseType="lpstr">
      <vt:lpstr>Office Theme</vt:lpstr>
      <vt:lpstr>Hardcover</vt:lpstr>
      <vt:lpstr>Oriel</vt:lpstr>
      <vt:lpstr>Flow</vt:lpstr>
      <vt:lpstr>PowerPoint Presentation</vt:lpstr>
      <vt:lpstr>Piutang Wesel</vt:lpstr>
      <vt:lpstr>sambungan</vt:lpstr>
      <vt:lpstr>sambungan</vt:lpstr>
      <vt:lpstr>Jenis Piutang Wesel</vt:lpstr>
      <vt:lpstr>ilustrasi</vt:lpstr>
      <vt:lpstr>Jawaban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acer</cp:lastModifiedBy>
  <cp:revision>10</cp:revision>
  <dcterms:created xsi:type="dcterms:W3CDTF">2020-10-25T03:29:08Z</dcterms:created>
  <dcterms:modified xsi:type="dcterms:W3CDTF">2024-11-03T07:21:01Z</dcterms:modified>
</cp:coreProperties>
</file>